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861" r:id="rId2"/>
    <p:sldId id="1114" r:id="rId3"/>
    <p:sldId id="1092" r:id="rId4"/>
    <p:sldId id="1133" r:id="rId5"/>
    <p:sldId id="1128" r:id="rId6"/>
    <p:sldId id="1135" r:id="rId7"/>
    <p:sldId id="1136" r:id="rId8"/>
    <p:sldId id="1137" r:id="rId9"/>
    <p:sldId id="1138" r:id="rId10"/>
    <p:sldId id="1134" r:id="rId11"/>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854" autoAdjust="0"/>
    <p:restoredTop sz="82386" autoAdjust="0"/>
  </p:normalViewPr>
  <p:slideViewPr>
    <p:cSldViewPr>
      <p:cViewPr varScale="1">
        <p:scale>
          <a:sx n="162" d="100"/>
          <a:sy n="162" d="100"/>
        </p:scale>
        <p:origin x="192" y="1120"/>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11/26/21</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1564989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485728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282651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21442883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4919951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339001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41473287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35541827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750907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Colossians 3:1-11</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251520" y="0"/>
            <a:ext cx="7272808" cy="400110"/>
          </a:xfrm>
          <a:prstGeom prst="rect">
            <a:avLst/>
          </a:prstGeom>
          <a:noFill/>
          <a:ln>
            <a:noFill/>
          </a:ln>
        </p:spPr>
        <p:txBody>
          <a:bodyPr wrap="square" rtlCol="0">
            <a:spAutoFit/>
          </a:bodyPr>
          <a:lstStyle/>
          <a:p>
            <a:pPr marL="317500" indent="-317500" algn="ctr"/>
            <a:r>
              <a:rPr lang="en-AU" sz="2000" b="1" dirty="0">
                <a:solidFill>
                  <a:srgbClr val="FFFF00"/>
                </a:solidFill>
                <a:latin typeface="Times New Roman" panose="02020603050405020304" pitchFamily="18" charset="0"/>
                <a:cs typeface="Times New Roman" panose="02020603050405020304" pitchFamily="18" charset="0"/>
              </a:rPr>
              <a:t>Putting on the New-Self.  Genuine holiness begins at the Cross</a:t>
            </a:r>
            <a:endParaRPr lang="en-AU" b="1" dirty="0">
              <a:solidFill>
                <a:srgbClr val="FFFF00"/>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5702899E-50B5-024C-A1FE-75B54BDA570B}"/>
              </a:ext>
            </a:extLst>
          </p:cNvPr>
          <p:cNvSpPr txBox="1"/>
          <p:nvPr/>
        </p:nvSpPr>
        <p:spPr>
          <a:xfrm>
            <a:off x="-1431" y="261289"/>
            <a:ext cx="9145431"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resurrection of Christ spills over into our lives.  We have been raised with Christ.</a:t>
            </a:r>
          </a:p>
        </p:txBody>
      </p:sp>
      <p:sp>
        <p:nvSpPr>
          <p:cNvPr id="5" name="TextBox 4">
            <a:extLst>
              <a:ext uri="{FF2B5EF4-FFF2-40B4-BE49-F238E27FC236}">
                <a16:creationId xmlns:a16="http://schemas.microsoft.com/office/drawing/2014/main" id="{3217A7B5-8CE5-EC4A-94BC-165509C964D2}"/>
              </a:ext>
            </a:extLst>
          </p:cNvPr>
          <p:cNvSpPr txBox="1"/>
          <p:nvPr/>
        </p:nvSpPr>
        <p:spPr>
          <a:xfrm>
            <a:off x="14079" y="510368"/>
            <a:ext cx="2988552"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Hidden with Christ in God:</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AB4A5FC-04AC-154E-8D43-65E3BAACCEDB}"/>
              </a:ext>
            </a:extLst>
          </p:cNvPr>
          <p:cNvSpPr txBox="1"/>
          <p:nvPr/>
        </p:nvSpPr>
        <p:spPr>
          <a:xfrm>
            <a:off x="21259" y="827955"/>
            <a:ext cx="9145431" cy="923330"/>
          </a:xfrm>
          <a:prstGeom prst="rect">
            <a:avLst/>
          </a:prstGeom>
          <a:noFill/>
          <a:ln>
            <a:noFill/>
          </a:ln>
        </p:spPr>
        <p:txBody>
          <a:bodyPr wrap="square" numCol="1" rtlCol="0">
            <a:spAutoFit/>
          </a:bodyPr>
          <a:lstStyle/>
          <a:p>
            <a:pPr marL="342900" indent="-342900">
              <a:buFont typeface="+mj-lt"/>
              <a:buAutoNum type="arabicParenR"/>
            </a:pPr>
            <a:r>
              <a:rPr lang="en-AU" dirty="0">
                <a:solidFill>
                  <a:schemeClr val="bg1"/>
                </a:solidFill>
                <a:latin typeface="Times New Roman" panose="02020603050405020304" pitchFamily="18" charset="0"/>
                <a:cs typeface="Times New Roman" panose="02020603050405020304" pitchFamily="18" charset="0"/>
              </a:rPr>
              <a:t>Present hiddenness – Future visibility.  (The Christian future is hidden from the unbeliever.)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When Christ returns it will be revealed as we appear with Christ in Glory.</a:t>
            </a:r>
          </a:p>
          <a:p>
            <a:pPr marL="342900" indent="-342900">
              <a:buFont typeface="+mj-lt"/>
              <a:buAutoNum type="arabicParenR"/>
            </a:pPr>
            <a:r>
              <a:rPr lang="en-AU" dirty="0">
                <a:solidFill>
                  <a:schemeClr val="bg1"/>
                </a:solidFill>
                <a:latin typeface="Times New Roman" panose="02020603050405020304" pitchFamily="18" charset="0"/>
                <a:cs typeface="Times New Roman" panose="02020603050405020304" pitchFamily="18" charset="0"/>
              </a:rPr>
              <a:t>Tucked away with Christ in Safety.  No matter what the danger, our future is assured.</a:t>
            </a:r>
          </a:p>
        </p:txBody>
      </p:sp>
      <p:sp>
        <p:nvSpPr>
          <p:cNvPr id="7" name="TextBox 6">
            <a:extLst>
              <a:ext uri="{FF2B5EF4-FFF2-40B4-BE49-F238E27FC236}">
                <a16:creationId xmlns:a16="http://schemas.microsoft.com/office/drawing/2014/main" id="{D239375B-EE83-E046-8B7E-25E4B9C97A30}"/>
              </a:ext>
            </a:extLst>
          </p:cNvPr>
          <p:cNvSpPr txBox="1"/>
          <p:nvPr/>
        </p:nvSpPr>
        <p:spPr>
          <a:xfrm>
            <a:off x="166053" y="1724941"/>
            <a:ext cx="8818604" cy="400110"/>
          </a:xfrm>
          <a:prstGeom prst="rect">
            <a:avLst/>
          </a:prstGeom>
          <a:noFill/>
          <a:ln w="19050">
            <a:solidFill>
              <a:schemeClr val="bg1"/>
            </a:solidFill>
          </a:ln>
        </p:spPr>
        <p:txBody>
          <a:bodyPr wrap="square" rtlCol="0">
            <a:spAutoFit/>
          </a:bodyPr>
          <a:lstStyle/>
          <a:p>
            <a:pPr marL="317500" indent="-317500"/>
            <a:r>
              <a:rPr lang="en-AU" sz="2000" dirty="0">
                <a:solidFill>
                  <a:schemeClr val="bg1"/>
                </a:solidFill>
                <a:latin typeface="Times New Roman" panose="02020603050405020304" pitchFamily="18" charset="0"/>
                <a:cs typeface="Times New Roman" panose="02020603050405020304" pitchFamily="18" charset="0"/>
              </a:rPr>
              <a:t>If we are hidden with Christ in the Heavenly Realm, this is no place for earthly filth</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4350A302-6C45-094D-A1CF-B1E5A6238A37}"/>
              </a:ext>
            </a:extLst>
          </p:cNvPr>
          <p:cNvSpPr txBox="1"/>
          <p:nvPr/>
        </p:nvSpPr>
        <p:spPr>
          <a:xfrm>
            <a:off x="21259" y="2082241"/>
            <a:ext cx="1617804"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Put to death:</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45F1B625-C312-5F48-B106-79C38B07DA43}"/>
              </a:ext>
            </a:extLst>
          </p:cNvPr>
          <p:cNvSpPr txBox="1"/>
          <p:nvPr/>
        </p:nvSpPr>
        <p:spPr>
          <a:xfrm>
            <a:off x="1508355" y="2085279"/>
            <a:ext cx="7809060" cy="400110"/>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sexual immorality;  indecency;  lust;  forbidden desire;  ruthless greed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53E05842-09C0-A740-BF23-38CA31528D25}"/>
              </a:ext>
            </a:extLst>
          </p:cNvPr>
          <p:cNvSpPr txBox="1"/>
          <p:nvPr/>
        </p:nvSpPr>
        <p:spPr>
          <a:xfrm>
            <a:off x="34566" y="2349083"/>
            <a:ext cx="9132124" cy="400110"/>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sexual covetous is idolatry (craving that takes us from worshipping God)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1" name="Rectangle 10">
            <a:extLst>
              <a:ext uri="{FF2B5EF4-FFF2-40B4-BE49-F238E27FC236}">
                <a16:creationId xmlns:a16="http://schemas.microsoft.com/office/drawing/2014/main" id="{3E8AC2BB-D0BB-B74F-92B6-04C11E7A4B2A}"/>
              </a:ext>
            </a:extLst>
          </p:cNvPr>
          <p:cNvSpPr/>
          <p:nvPr/>
        </p:nvSpPr>
        <p:spPr>
          <a:xfrm>
            <a:off x="842739" y="4096305"/>
            <a:ext cx="7457090" cy="646331"/>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11 </a:t>
            </a:r>
            <a:r>
              <a:rPr lang="en-AU" dirty="0">
                <a:latin typeface="Comic Sans MS" panose="030F0902030302020204" pitchFamily="66" charset="0"/>
                <a:ea typeface="Times New Roman" panose="02020603050405020304" pitchFamily="18" charset="0"/>
                <a:cs typeface="Times New Roman" panose="02020603050405020304" pitchFamily="18" charset="0"/>
              </a:rPr>
              <a:t>Here there is not Greek and Jew, circumcised and uncircumcised, barbarian, Scythian, slave, free;  but Christ is all, and in all.</a:t>
            </a:r>
            <a:r>
              <a:rPr lang="en-AU" dirty="0"/>
              <a:t> </a:t>
            </a:r>
            <a:endParaRPr lang="en-AU" u="sng" dirty="0">
              <a:latin typeface="Comic Sans MS" panose="030F0902030302020204" pitchFamily="66" charset="0"/>
              <a:ea typeface="Times New Roman" panose="02020603050405020304" pitchFamily="18" charset="0"/>
            </a:endParaRPr>
          </a:p>
        </p:txBody>
      </p:sp>
      <p:sp>
        <p:nvSpPr>
          <p:cNvPr id="12" name="TextBox 11">
            <a:extLst>
              <a:ext uri="{FF2B5EF4-FFF2-40B4-BE49-F238E27FC236}">
                <a16:creationId xmlns:a16="http://schemas.microsoft.com/office/drawing/2014/main" id="{90DB0EB2-0102-3446-9AA7-8DFD328F3C93}"/>
              </a:ext>
            </a:extLst>
          </p:cNvPr>
          <p:cNvSpPr txBox="1"/>
          <p:nvPr/>
        </p:nvSpPr>
        <p:spPr>
          <a:xfrm>
            <a:off x="-4770" y="2626502"/>
            <a:ext cx="9107409"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The Wrath of God is coming to punish Earthly sin/transgression</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E17437F0-6284-684F-A40D-0CE433461076}"/>
              </a:ext>
            </a:extLst>
          </p:cNvPr>
          <p:cNvSpPr txBox="1"/>
          <p:nvPr/>
        </p:nvSpPr>
        <p:spPr>
          <a:xfrm>
            <a:off x="-4770" y="2877985"/>
            <a:ext cx="9132124" cy="677108"/>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Every person is accountable to a Holy God who WILL come in judgment</a:t>
            </a:r>
          </a:p>
          <a:p>
            <a:pPr marL="227013" indent="-22701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Christians, we must remember that we USED to do these things. Not any more.</a:t>
            </a:r>
          </a:p>
        </p:txBody>
      </p:sp>
      <p:sp>
        <p:nvSpPr>
          <p:cNvPr id="17" name="TextBox 16">
            <a:extLst>
              <a:ext uri="{FF2B5EF4-FFF2-40B4-BE49-F238E27FC236}">
                <a16:creationId xmlns:a16="http://schemas.microsoft.com/office/drawing/2014/main" id="{75CBED68-50CA-BF40-B69E-7A735FAAA6A6}"/>
              </a:ext>
            </a:extLst>
          </p:cNvPr>
          <p:cNvSpPr txBox="1"/>
          <p:nvPr/>
        </p:nvSpPr>
        <p:spPr>
          <a:xfrm>
            <a:off x="0" y="3429655"/>
            <a:ext cx="9192798"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Divine initiative (God saves) &amp; Human Response (Put our old ways off &amp; new ways on)</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27FEEF51-3198-DB43-A4C9-8059DBA6059A}"/>
              </a:ext>
            </a:extLst>
          </p:cNvPr>
          <p:cNvSpPr txBox="1"/>
          <p:nvPr/>
        </p:nvSpPr>
        <p:spPr>
          <a:xfrm>
            <a:off x="18878" y="3745088"/>
            <a:ext cx="9132124" cy="400110"/>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Take off:     Anger;    Wrath;    Malice;    Slander;    Obscene talk;    Lying...</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5F3CB782-5754-D745-B512-C429632505E4}"/>
              </a:ext>
            </a:extLst>
          </p:cNvPr>
          <p:cNvSpPr txBox="1"/>
          <p:nvPr/>
        </p:nvSpPr>
        <p:spPr>
          <a:xfrm>
            <a:off x="-11459" y="4686990"/>
            <a:ext cx="9192798"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A concern for unity in the church</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DB03BF61-44E2-4F4E-B4E4-8E68A6663429}"/>
              </a:ext>
            </a:extLst>
          </p:cNvPr>
          <p:cNvSpPr txBox="1"/>
          <p:nvPr/>
        </p:nvSpPr>
        <p:spPr>
          <a:xfrm>
            <a:off x="10995" y="4982681"/>
            <a:ext cx="9132124" cy="707886"/>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We are all one in Christ.  And Christ is in all of His disciples.</a:t>
            </a:r>
          </a:p>
          <a:p>
            <a:pPr marL="227013" indent="-22701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When I don’t fellowship with other Christians, I don’t fellowship with Christ</a:t>
            </a:r>
            <a:endParaRPr lang="en-AU"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072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4011098"/>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32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3 </a:t>
            </a:r>
            <a:r>
              <a:rPr lang="en-AU" sz="3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If then you have been raised with Christ, seek the things that are above, where Christ is, seated at the right hand of God.  </a:t>
            </a:r>
            <a:r>
              <a:rPr lang="en-AU" sz="32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2 </a:t>
            </a:r>
            <a:r>
              <a:rPr lang="en-AU" sz="3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Set your minds on things that are above, not on things that are on earth.  </a:t>
            </a:r>
            <a:r>
              <a:rPr lang="en-AU" sz="32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3 </a:t>
            </a:r>
            <a:r>
              <a:rPr lang="en-AU" sz="3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For you have died, and your life is hidden with Christ in God.  </a:t>
            </a:r>
            <a:r>
              <a:rPr lang="en-AU" sz="32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4 </a:t>
            </a:r>
            <a:r>
              <a:rPr lang="en-AU" sz="3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When Christ who is your life appears, then you also will appear with him in glory.</a:t>
            </a:r>
            <a:r>
              <a:rPr lang="en-AU" sz="3200" dirty="0">
                <a:solidFill>
                  <a:schemeClr val="bg1"/>
                </a:solidFill>
                <a:latin typeface="Times New Roman" panose="02020603050405020304" pitchFamily="18" charset="0"/>
                <a:cs typeface="Times New Roman" panose="02020603050405020304" pitchFamily="18" charset="0"/>
              </a:rPr>
              <a:t> </a:t>
            </a:r>
            <a:endParaRPr lang="en-AU" sz="3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3996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0400" y="0"/>
            <a:ext cx="9144000" cy="5745675"/>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5 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Put to death therefore what is earthly in you:  sexual immorality, impurity, passion, evil desire, and covetousness, which is idolatry.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6 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On account of these the wrath of God is coming.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7 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In these you too once walked, when you were living in them.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8 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But now you must put them all away:  anger, wrath, malice, slander, and obscene talk from your mouth.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9 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Do not lie to one another, seeing that you have put off the old self with its practices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10 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and have put on the new self, which is being renewed in knowledge after the image of its creator.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11 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Here there is not Greek and Jew, circumcised and uncircumcised, barbarian, Scythian, slave, free;  but Christ is all, and in all.</a:t>
            </a:r>
            <a:r>
              <a:rPr lang="en-AU" sz="2800" dirty="0">
                <a:solidFill>
                  <a:schemeClr val="bg1"/>
                </a:solidFill>
                <a:latin typeface="Times New Roman" panose="02020603050405020304" pitchFamily="18" charset="0"/>
                <a:cs typeface="Times New Roman" panose="02020603050405020304" pitchFamily="18" charset="0"/>
              </a:rPr>
              <a:t> </a:t>
            </a:r>
            <a:endPar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1766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251520" y="0"/>
            <a:ext cx="2808312" cy="400110"/>
          </a:xfrm>
          <a:prstGeom prst="rect">
            <a:avLst/>
          </a:prstGeom>
          <a:noFill/>
          <a:ln>
            <a:noFill/>
          </a:ln>
        </p:spPr>
        <p:txBody>
          <a:bodyPr wrap="square" rtlCol="0">
            <a:spAutoFit/>
          </a:bodyPr>
          <a:lstStyle/>
          <a:p>
            <a:pPr marL="317500" indent="-317500" algn="ctr"/>
            <a:r>
              <a:rPr lang="en-AU" sz="2000" b="1" dirty="0">
                <a:solidFill>
                  <a:srgbClr val="FFFF00"/>
                </a:solidFill>
                <a:latin typeface="Times New Roman" panose="02020603050405020304" pitchFamily="18" charset="0"/>
                <a:cs typeface="Times New Roman" panose="02020603050405020304" pitchFamily="18" charset="0"/>
              </a:rPr>
              <a:t>Growing in Christ</a:t>
            </a:r>
            <a:endParaRPr lang="en-AU" b="1" dirty="0">
              <a:solidFill>
                <a:srgbClr val="FFFF0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82E9ABF7-BF09-7D4F-BD05-FFE966E145E3}"/>
              </a:ext>
            </a:extLst>
          </p:cNvPr>
          <p:cNvSpPr txBox="1"/>
          <p:nvPr/>
        </p:nvSpPr>
        <p:spPr>
          <a:xfrm>
            <a:off x="2771800" y="0"/>
            <a:ext cx="5939730"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  </a:t>
            </a:r>
            <a:r>
              <a:rPr lang="en-AU" sz="2000" dirty="0">
                <a:solidFill>
                  <a:srgbClr val="FFFF00"/>
                </a:solidFill>
                <a:latin typeface="Times New Roman" panose="02020603050405020304" pitchFamily="18" charset="0"/>
                <a:cs typeface="Times New Roman" panose="02020603050405020304" pitchFamily="18" charset="0"/>
              </a:rPr>
              <a:t>Growing in Righteousness &amp; Godliness</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5EE6E9D6-823D-2C44-987E-8B78FA8CA41C}"/>
              </a:ext>
            </a:extLst>
          </p:cNvPr>
          <p:cNvSpPr txBox="1"/>
          <p:nvPr/>
        </p:nvSpPr>
        <p:spPr>
          <a:xfrm>
            <a:off x="4494" y="400110"/>
            <a:ext cx="5939730" cy="369332"/>
          </a:xfrm>
          <a:prstGeom prst="rect">
            <a:avLst/>
          </a:prstGeom>
          <a:noFill/>
          <a:ln>
            <a:noFill/>
          </a:ln>
        </p:spPr>
        <p:txBody>
          <a:bodyPr wrap="square" rtlCol="0">
            <a:spAutoFit/>
          </a:bodyPr>
          <a:lstStyle/>
          <a:p>
            <a:pPr marL="317500" indent="-317500"/>
            <a:r>
              <a:rPr lang="en-AU" u="sng" dirty="0">
                <a:solidFill>
                  <a:srgbClr val="FFFF00"/>
                </a:solidFill>
                <a:latin typeface="Times New Roman" panose="02020603050405020304" pitchFamily="18" charset="0"/>
                <a:cs typeface="Times New Roman" panose="02020603050405020304" pitchFamily="18" charset="0"/>
              </a:rPr>
              <a:t>False Portrayals of Growing in Christ </a:t>
            </a:r>
            <a:endParaRPr lang="en-AU" u="sng" dirty="0">
              <a:solidFill>
                <a:schemeClr val="bg1"/>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FB650E88-457C-8244-AA3A-228E8F2D7F94}"/>
              </a:ext>
            </a:extLst>
          </p:cNvPr>
          <p:cNvSpPr txBox="1"/>
          <p:nvPr/>
        </p:nvSpPr>
        <p:spPr>
          <a:xfrm>
            <a:off x="10432" y="768245"/>
            <a:ext cx="2622934"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1.  Religious Showiness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24CE84CF-B38B-AF46-9E53-43325D6C2F45}"/>
              </a:ext>
            </a:extLst>
          </p:cNvPr>
          <p:cNvSpPr txBox="1"/>
          <p:nvPr/>
        </p:nvSpPr>
        <p:spPr>
          <a:xfrm>
            <a:off x="32035" y="1048785"/>
            <a:ext cx="6067443"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2.  Legal  Showiness (doing what’s right for show)</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DAFA7BFA-9CFD-DA41-9D5A-7FE65B85159D}"/>
              </a:ext>
            </a:extLst>
          </p:cNvPr>
          <p:cNvSpPr txBox="1"/>
          <p:nvPr/>
        </p:nvSpPr>
        <p:spPr>
          <a:xfrm>
            <a:off x="32035" y="1369533"/>
            <a:ext cx="1765119"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3.  Asceticism</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458E0C54-A9A6-7749-BD90-C7C650186562}"/>
              </a:ext>
            </a:extLst>
          </p:cNvPr>
          <p:cNvSpPr txBox="1"/>
          <p:nvPr/>
        </p:nvSpPr>
        <p:spPr>
          <a:xfrm>
            <a:off x="5925" y="1644626"/>
            <a:ext cx="2346779"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4.  Spiritual Showiness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9B9E7DB4-D958-3542-8B45-4F1818D92CCE}"/>
              </a:ext>
            </a:extLst>
          </p:cNvPr>
          <p:cNvSpPr txBox="1"/>
          <p:nvPr/>
        </p:nvSpPr>
        <p:spPr>
          <a:xfrm>
            <a:off x="2351273" y="780637"/>
            <a:ext cx="6067443"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make a show of religion, and expect others to do the same</a:t>
            </a:r>
          </a:p>
        </p:txBody>
      </p:sp>
      <p:sp>
        <p:nvSpPr>
          <p:cNvPr id="22" name="TextBox 21">
            <a:extLst>
              <a:ext uri="{FF2B5EF4-FFF2-40B4-BE49-F238E27FC236}">
                <a16:creationId xmlns:a16="http://schemas.microsoft.com/office/drawing/2014/main" id="{C5F1DBFD-FE4E-0F40-81A9-F8FC687A5392}"/>
              </a:ext>
            </a:extLst>
          </p:cNvPr>
          <p:cNvSpPr txBox="1"/>
          <p:nvPr/>
        </p:nvSpPr>
        <p:spPr>
          <a:xfrm>
            <a:off x="1435566" y="1369533"/>
            <a:ext cx="6283286"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feel, “I am a better Christian because I deny myself pleasures</a:t>
            </a:r>
          </a:p>
        </p:txBody>
      </p:sp>
      <p:sp>
        <p:nvSpPr>
          <p:cNvPr id="23" name="TextBox 22">
            <a:extLst>
              <a:ext uri="{FF2B5EF4-FFF2-40B4-BE49-F238E27FC236}">
                <a16:creationId xmlns:a16="http://schemas.microsoft.com/office/drawing/2014/main" id="{27EA7FB4-8E1F-E446-A640-ECA03234FDC4}"/>
              </a:ext>
            </a:extLst>
          </p:cNvPr>
          <p:cNvSpPr txBox="1"/>
          <p:nvPr/>
        </p:nvSpPr>
        <p:spPr>
          <a:xfrm>
            <a:off x="4509240" y="478910"/>
            <a:ext cx="3960440" cy="369332"/>
          </a:xfrm>
          <a:prstGeom prst="rect">
            <a:avLst/>
          </a:prstGeom>
          <a:noFill/>
          <a:ln w="19050">
            <a:solidFill>
              <a:schemeClr val="bg1"/>
            </a:solidFill>
          </a:ln>
        </p:spPr>
        <p:txBody>
          <a:bodyPr wrap="square" numCol="1" rtlCol="0">
            <a:spAutoFit/>
          </a:bodyPr>
          <a:lstStyle/>
          <a:p>
            <a:r>
              <a:rPr lang="en-AU" dirty="0">
                <a:solidFill>
                  <a:schemeClr val="bg1"/>
                </a:solidFill>
                <a:latin typeface="Times New Roman" panose="02020603050405020304" pitchFamily="18" charset="0"/>
                <a:cs typeface="Times New Roman" panose="02020603050405020304" pitchFamily="18" charset="0"/>
              </a:rPr>
              <a:t>These won’t help us to Grow in Christ</a:t>
            </a:r>
          </a:p>
        </p:txBody>
      </p:sp>
      <p:sp>
        <p:nvSpPr>
          <p:cNvPr id="25" name="TextBox 24">
            <a:extLst>
              <a:ext uri="{FF2B5EF4-FFF2-40B4-BE49-F238E27FC236}">
                <a16:creationId xmlns:a16="http://schemas.microsoft.com/office/drawing/2014/main" id="{A01E4D00-A6CB-364C-AF1E-D5D815D8157D}"/>
              </a:ext>
            </a:extLst>
          </p:cNvPr>
          <p:cNvSpPr txBox="1"/>
          <p:nvPr/>
        </p:nvSpPr>
        <p:spPr>
          <a:xfrm>
            <a:off x="2209923" y="1666095"/>
            <a:ext cx="6283286"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Presenting a persona of being the “spiritually elite”</a:t>
            </a:r>
          </a:p>
        </p:txBody>
      </p:sp>
      <p:sp>
        <p:nvSpPr>
          <p:cNvPr id="26" name="TextBox 25">
            <a:extLst>
              <a:ext uri="{FF2B5EF4-FFF2-40B4-BE49-F238E27FC236}">
                <a16:creationId xmlns:a16="http://schemas.microsoft.com/office/drawing/2014/main" id="{8B526A36-4FE4-9E42-B5D8-6B760C4D7C4F}"/>
              </a:ext>
            </a:extLst>
          </p:cNvPr>
          <p:cNvSpPr txBox="1"/>
          <p:nvPr/>
        </p:nvSpPr>
        <p:spPr>
          <a:xfrm>
            <a:off x="10419" y="1946182"/>
            <a:ext cx="913950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false image of having a superior form of Godliness because “I’m more Spiritual”</a:t>
            </a:r>
          </a:p>
        </p:txBody>
      </p:sp>
    </p:spTree>
    <p:extLst>
      <p:ext uri="{BB962C8B-B14F-4D97-AF65-F5344CB8AC3E}">
        <p14:creationId xmlns:p14="http://schemas.microsoft.com/office/powerpoint/2010/main" val="3676148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251520" y="0"/>
            <a:ext cx="7272808" cy="400110"/>
          </a:xfrm>
          <a:prstGeom prst="rect">
            <a:avLst/>
          </a:prstGeom>
          <a:noFill/>
          <a:ln>
            <a:noFill/>
          </a:ln>
        </p:spPr>
        <p:txBody>
          <a:bodyPr wrap="square" rtlCol="0">
            <a:spAutoFit/>
          </a:bodyPr>
          <a:lstStyle/>
          <a:p>
            <a:pPr marL="317500" indent="-317500" algn="ctr"/>
            <a:r>
              <a:rPr lang="en-AU" sz="2000" b="1" dirty="0">
                <a:solidFill>
                  <a:srgbClr val="FFFF00"/>
                </a:solidFill>
                <a:latin typeface="Times New Roman" panose="02020603050405020304" pitchFamily="18" charset="0"/>
                <a:cs typeface="Times New Roman" panose="02020603050405020304" pitchFamily="18" charset="0"/>
              </a:rPr>
              <a:t>Putting on the New-Self.  Genuine holiness begins at the Cross</a:t>
            </a:r>
            <a:endParaRPr lang="en-AU" b="1" dirty="0">
              <a:solidFill>
                <a:srgbClr val="FFFF00"/>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5702899E-50B5-024C-A1FE-75B54BDA570B}"/>
              </a:ext>
            </a:extLst>
          </p:cNvPr>
          <p:cNvSpPr txBox="1"/>
          <p:nvPr/>
        </p:nvSpPr>
        <p:spPr>
          <a:xfrm>
            <a:off x="-1431" y="364884"/>
            <a:ext cx="9145431"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resurrection of Christ spills over into our lives.  We have been raised with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Being born-again is such a re-orientation – only possible by being raised with Christ</a:t>
            </a:r>
          </a:p>
        </p:txBody>
      </p:sp>
      <p:sp>
        <p:nvSpPr>
          <p:cNvPr id="21" name="Rectangle 20">
            <a:extLst>
              <a:ext uri="{FF2B5EF4-FFF2-40B4-BE49-F238E27FC236}">
                <a16:creationId xmlns:a16="http://schemas.microsoft.com/office/drawing/2014/main" id="{0ED2091B-7641-294D-8502-F3208382B986}"/>
              </a:ext>
            </a:extLst>
          </p:cNvPr>
          <p:cNvSpPr/>
          <p:nvPr/>
        </p:nvSpPr>
        <p:spPr>
          <a:xfrm>
            <a:off x="683568" y="1732117"/>
            <a:ext cx="7309736" cy="706604"/>
          </a:xfrm>
          <a:prstGeom prst="rect">
            <a:avLst/>
          </a:prstGeom>
          <a:solidFill>
            <a:schemeClr val="bg1"/>
          </a:solidFill>
        </p:spPr>
        <p:txBody>
          <a:bodyPr wrap="square">
            <a:spAutoFit/>
          </a:bodyPr>
          <a:lstStyle/>
          <a:p>
            <a:pPr>
              <a:lnSpc>
                <a:spcPct val="115000"/>
              </a:lnSpc>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3:1  </a:t>
            </a:r>
            <a:r>
              <a:rPr lang="en-AU" dirty="0">
                <a:latin typeface="Comic Sans MS" panose="030F0902030302020204" pitchFamily="66" charset="0"/>
                <a:ea typeface="Times New Roman" panose="02020603050405020304" pitchFamily="18" charset="0"/>
                <a:cs typeface="Times New Roman" panose="02020603050405020304" pitchFamily="18" charset="0"/>
              </a:rPr>
              <a:t>If then you have been raised with Christ, seek the things that are above, where Christ is, seated at the right hand of God.</a:t>
            </a:r>
            <a:r>
              <a:rPr lang="en-AU" dirty="0"/>
              <a:t> </a:t>
            </a:r>
            <a:endParaRPr lang="en-AU" u="sng"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78454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251520" y="0"/>
            <a:ext cx="7272808" cy="400110"/>
          </a:xfrm>
          <a:prstGeom prst="rect">
            <a:avLst/>
          </a:prstGeom>
          <a:noFill/>
          <a:ln>
            <a:noFill/>
          </a:ln>
        </p:spPr>
        <p:txBody>
          <a:bodyPr wrap="square" rtlCol="0">
            <a:spAutoFit/>
          </a:bodyPr>
          <a:lstStyle/>
          <a:p>
            <a:pPr marL="317500" indent="-317500" algn="ctr"/>
            <a:r>
              <a:rPr lang="en-AU" sz="2000" b="1" dirty="0">
                <a:solidFill>
                  <a:srgbClr val="FFFF00"/>
                </a:solidFill>
                <a:latin typeface="Times New Roman" panose="02020603050405020304" pitchFamily="18" charset="0"/>
                <a:cs typeface="Times New Roman" panose="02020603050405020304" pitchFamily="18" charset="0"/>
              </a:rPr>
              <a:t>Putting on the New-Self.  Genuine holiness begins at the Cross</a:t>
            </a:r>
            <a:endParaRPr lang="en-AU" b="1" dirty="0">
              <a:solidFill>
                <a:srgbClr val="FFFF00"/>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5702899E-50B5-024C-A1FE-75B54BDA570B}"/>
              </a:ext>
            </a:extLst>
          </p:cNvPr>
          <p:cNvSpPr txBox="1"/>
          <p:nvPr/>
        </p:nvSpPr>
        <p:spPr>
          <a:xfrm>
            <a:off x="-1431" y="364884"/>
            <a:ext cx="9145431"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resurrection of Christ spills over into our lives.  We have been raised with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Being born-again is such a re-orientation – only possible by being raised with Christ</a:t>
            </a:r>
          </a:p>
        </p:txBody>
      </p:sp>
      <p:sp>
        <p:nvSpPr>
          <p:cNvPr id="21" name="Rectangle 20">
            <a:extLst>
              <a:ext uri="{FF2B5EF4-FFF2-40B4-BE49-F238E27FC236}">
                <a16:creationId xmlns:a16="http://schemas.microsoft.com/office/drawing/2014/main" id="{0ED2091B-7641-294D-8502-F3208382B986}"/>
              </a:ext>
            </a:extLst>
          </p:cNvPr>
          <p:cNvSpPr/>
          <p:nvPr/>
        </p:nvSpPr>
        <p:spPr>
          <a:xfrm>
            <a:off x="683568" y="1057300"/>
            <a:ext cx="7309736" cy="388055"/>
          </a:xfrm>
          <a:prstGeom prst="rect">
            <a:avLst/>
          </a:prstGeom>
          <a:solidFill>
            <a:schemeClr val="bg1"/>
          </a:solidFill>
        </p:spPr>
        <p:txBody>
          <a:bodyPr wrap="square">
            <a:spAutoFit/>
          </a:bodyPr>
          <a:lstStyle/>
          <a:p>
            <a:pPr>
              <a:lnSpc>
                <a:spcPct val="115000"/>
              </a:lnSpc>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3 </a:t>
            </a:r>
            <a:r>
              <a:rPr lang="en-AU" dirty="0">
                <a:latin typeface="Comic Sans MS" panose="030F0902030302020204" pitchFamily="66" charset="0"/>
                <a:ea typeface="Times New Roman" panose="02020603050405020304" pitchFamily="18" charset="0"/>
                <a:cs typeface="Times New Roman" panose="02020603050405020304" pitchFamily="18" charset="0"/>
              </a:rPr>
              <a:t>For you have died, and your life is hidden with Christ in God.</a:t>
            </a:r>
            <a:r>
              <a:rPr lang="en-AU" dirty="0"/>
              <a:t> </a:t>
            </a:r>
            <a:endParaRPr lang="en-AU" u="sng" dirty="0">
              <a:latin typeface="Comic Sans MS" panose="030F0902030302020204" pitchFamily="66" charset="0"/>
              <a:ea typeface="Times New Roman" panose="02020603050405020304" pitchFamily="18" charset="0"/>
            </a:endParaRPr>
          </a:p>
        </p:txBody>
      </p:sp>
      <p:sp>
        <p:nvSpPr>
          <p:cNvPr id="5" name="TextBox 4">
            <a:extLst>
              <a:ext uri="{FF2B5EF4-FFF2-40B4-BE49-F238E27FC236}">
                <a16:creationId xmlns:a16="http://schemas.microsoft.com/office/drawing/2014/main" id="{3217A7B5-8CE5-EC4A-94BC-165509C964D2}"/>
              </a:ext>
            </a:extLst>
          </p:cNvPr>
          <p:cNvSpPr txBox="1"/>
          <p:nvPr/>
        </p:nvSpPr>
        <p:spPr>
          <a:xfrm>
            <a:off x="-728" y="1450428"/>
            <a:ext cx="2988552"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Hidden with Christ in God:</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AB4A5FC-04AC-154E-8D43-65E3BAACCEDB}"/>
              </a:ext>
            </a:extLst>
          </p:cNvPr>
          <p:cNvSpPr txBox="1"/>
          <p:nvPr/>
        </p:nvSpPr>
        <p:spPr>
          <a:xfrm>
            <a:off x="6452" y="1768015"/>
            <a:ext cx="9145431" cy="923330"/>
          </a:xfrm>
          <a:prstGeom prst="rect">
            <a:avLst/>
          </a:prstGeom>
          <a:noFill/>
          <a:ln>
            <a:noFill/>
          </a:ln>
        </p:spPr>
        <p:txBody>
          <a:bodyPr wrap="square" numCol="1" rtlCol="0">
            <a:spAutoFit/>
          </a:bodyPr>
          <a:lstStyle/>
          <a:p>
            <a:pPr marL="342900" indent="-342900">
              <a:buFont typeface="+mj-lt"/>
              <a:buAutoNum type="arabicParenR"/>
            </a:pPr>
            <a:r>
              <a:rPr lang="en-AU" dirty="0">
                <a:solidFill>
                  <a:schemeClr val="bg1"/>
                </a:solidFill>
                <a:latin typeface="Times New Roman" panose="02020603050405020304" pitchFamily="18" charset="0"/>
                <a:cs typeface="Times New Roman" panose="02020603050405020304" pitchFamily="18" charset="0"/>
              </a:rPr>
              <a:t>Present hiddenness – Future visibility.  (The Christian future is hidden from the unbeliever.)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When Christ returns it will be revealed as we appear with Christ in Glory.</a:t>
            </a:r>
          </a:p>
          <a:p>
            <a:pPr marL="342900" indent="-342900">
              <a:buFont typeface="+mj-lt"/>
              <a:buAutoNum type="arabicParenR"/>
            </a:pPr>
            <a:r>
              <a:rPr lang="en-AU" dirty="0">
                <a:solidFill>
                  <a:schemeClr val="bg1"/>
                </a:solidFill>
                <a:latin typeface="Times New Roman" panose="02020603050405020304" pitchFamily="18" charset="0"/>
                <a:cs typeface="Times New Roman" panose="02020603050405020304" pitchFamily="18" charset="0"/>
              </a:rPr>
              <a:t>Tucked away with Christ in Safety.  No matter what the danger, our future is assured.</a:t>
            </a:r>
          </a:p>
        </p:txBody>
      </p:sp>
    </p:spTree>
    <p:extLst>
      <p:ext uri="{BB962C8B-B14F-4D97-AF65-F5344CB8AC3E}">
        <p14:creationId xmlns:p14="http://schemas.microsoft.com/office/powerpoint/2010/main" val="3589491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251520" y="0"/>
            <a:ext cx="7272808" cy="400110"/>
          </a:xfrm>
          <a:prstGeom prst="rect">
            <a:avLst/>
          </a:prstGeom>
          <a:noFill/>
          <a:ln>
            <a:noFill/>
          </a:ln>
        </p:spPr>
        <p:txBody>
          <a:bodyPr wrap="square" rtlCol="0">
            <a:spAutoFit/>
          </a:bodyPr>
          <a:lstStyle/>
          <a:p>
            <a:pPr marL="317500" indent="-317500" algn="ctr"/>
            <a:r>
              <a:rPr lang="en-AU" sz="2000" b="1" dirty="0">
                <a:solidFill>
                  <a:srgbClr val="FFFF00"/>
                </a:solidFill>
                <a:latin typeface="Times New Roman" panose="02020603050405020304" pitchFamily="18" charset="0"/>
                <a:cs typeface="Times New Roman" panose="02020603050405020304" pitchFamily="18" charset="0"/>
              </a:rPr>
              <a:t>Putting on the New-Self.  Genuine holiness begins at the Cross</a:t>
            </a:r>
            <a:endParaRPr lang="en-AU" b="1" dirty="0">
              <a:solidFill>
                <a:srgbClr val="FFFF00"/>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5702899E-50B5-024C-A1FE-75B54BDA570B}"/>
              </a:ext>
            </a:extLst>
          </p:cNvPr>
          <p:cNvSpPr txBox="1"/>
          <p:nvPr/>
        </p:nvSpPr>
        <p:spPr>
          <a:xfrm>
            <a:off x="-1431" y="364884"/>
            <a:ext cx="9145431"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resurrection of Christ spills over into our lives.  We have been raised with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Being born-again is such a re-orientation – only possible by being raised with Christ</a:t>
            </a:r>
          </a:p>
        </p:txBody>
      </p:sp>
      <p:sp>
        <p:nvSpPr>
          <p:cNvPr id="21" name="Rectangle 20">
            <a:extLst>
              <a:ext uri="{FF2B5EF4-FFF2-40B4-BE49-F238E27FC236}">
                <a16:creationId xmlns:a16="http://schemas.microsoft.com/office/drawing/2014/main" id="{0ED2091B-7641-294D-8502-F3208382B986}"/>
              </a:ext>
            </a:extLst>
          </p:cNvPr>
          <p:cNvSpPr/>
          <p:nvPr/>
        </p:nvSpPr>
        <p:spPr>
          <a:xfrm>
            <a:off x="827584" y="2150896"/>
            <a:ext cx="7309736" cy="706604"/>
          </a:xfrm>
          <a:prstGeom prst="rect">
            <a:avLst/>
          </a:prstGeom>
          <a:solidFill>
            <a:schemeClr val="bg1"/>
          </a:solidFill>
        </p:spPr>
        <p:txBody>
          <a:bodyPr wrap="square">
            <a:spAutoFit/>
          </a:bodyPr>
          <a:lstStyle/>
          <a:p>
            <a:pPr>
              <a:lnSpc>
                <a:spcPct val="115000"/>
              </a:lnSpc>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5 </a:t>
            </a:r>
            <a:r>
              <a:rPr lang="en-AU" dirty="0">
                <a:latin typeface="Comic Sans MS" panose="030F0902030302020204" pitchFamily="66" charset="0"/>
                <a:ea typeface="Times New Roman" panose="02020603050405020304" pitchFamily="18" charset="0"/>
                <a:cs typeface="Times New Roman" panose="02020603050405020304" pitchFamily="18" charset="0"/>
              </a:rPr>
              <a:t>Put to death therefore what is earthly in you:  sexual immorality, impurity, passion, evil desire, and covetousness, which is idolatry.</a:t>
            </a:r>
            <a:r>
              <a:rPr lang="en-AU" dirty="0"/>
              <a:t> </a:t>
            </a:r>
            <a:endParaRPr lang="en-AU" u="sng" dirty="0">
              <a:latin typeface="Comic Sans MS" panose="030F0902030302020204" pitchFamily="66" charset="0"/>
              <a:ea typeface="Times New Roman" panose="02020603050405020304" pitchFamily="18" charset="0"/>
            </a:endParaRPr>
          </a:p>
        </p:txBody>
      </p:sp>
      <p:sp>
        <p:nvSpPr>
          <p:cNvPr id="5" name="TextBox 4">
            <a:extLst>
              <a:ext uri="{FF2B5EF4-FFF2-40B4-BE49-F238E27FC236}">
                <a16:creationId xmlns:a16="http://schemas.microsoft.com/office/drawing/2014/main" id="{3217A7B5-8CE5-EC4A-94BC-165509C964D2}"/>
              </a:ext>
            </a:extLst>
          </p:cNvPr>
          <p:cNvSpPr txBox="1"/>
          <p:nvPr/>
        </p:nvSpPr>
        <p:spPr>
          <a:xfrm>
            <a:off x="17633" y="906201"/>
            <a:ext cx="2988552"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Hidden with Christ in God:</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AB4A5FC-04AC-154E-8D43-65E3BAACCEDB}"/>
              </a:ext>
            </a:extLst>
          </p:cNvPr>
          <p:cNvSpPr txBox="1"/>
          <p:nvPr/>
        </p:nvSpPr>
        <p:spPr>
          <a:xfrm>
            <a:off x="24813" y="1223788"/>
            <a:ext cx="9145431" cy="923330"/>
          </a:xfrm>
          <a:prstGeom prst="rect">
            <a:avLst/>
          </a:prstGeom>
          <a:noFill/>
          <a:ln>
            <a:noFill/>
          </a:ln>
        </p:spPr>
        <p:txBody>
          <a:bodyPr wrap="square" numCol="1" rtlCol="0">
            <a:spAutoFit/>
          </a:bodyPr>
          <a:lstStyle/>
          <a:p>
            <a:pPr marL="342900" indent="-342900">
              <a:buFont typeface="+mj-lt"/>
              <a:buAutoNum type="arabicParenR"/>
            </a:pPr>
            <a:r>
              <a:rPr lang="en-AU" dirty="0">
                <a:solidFill>
                  <a:schemeClr val="bg1"/>
                </a:solidFill>
                <a:latin typeface="Times New Roman" panose="02020603050405020304" pitchFamily="18" charset="0"/>
                <a:cs typeface="Times New Roman" panose="02020603050405020304" pitchFamily="18" charset="0"/>
              </a:rPr>
              <a:t>Present hiddenness – Future visibility.  (The Christian future is hidden from the unbeliever.)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When Christ returns it will be revealed as we appear with Christ in Glory.</a:t>
            </a:r>
          </a:p>
          <a:p>
            <a:pPr marL="342900" indent="-342900">
              <a:buFont typeface="+mj-lt"/>
              <a:buAutoNum type="arabicParenR"/>
            </a:pPr>
            <a:r>
              <a:rPr lang="en-AU" dirty="0">
                <a:solidFill>
                  <a:schemeClr val="bg1"/>
                </a:solidFill>
                <a:latin typeface="Times New Roman" panose="02020603050405020304" pitchFamily="18" charset="0"/>
                <a:cs typeface="Times New Roman" panose="02020603050405020304" pitchFamily="18" charset="0"/>
              </a:rPr>
              <a:t>Tucked away with Christ in Safety.  No matter what the danger, our future is assured.</a:t>
            </a:r>
          </a:p>
        </p:txBody>
      </p:sp>
      <p:sp>
        <p:nvSpPr>
          <p:cNvPr id="7" name="TextBox 6">
            <a:extLst>
              <a:ext uri="{FF2B5EF4-FFF2-40B4-BE49-F238E27FC236}">
                <a16:creationId xmlns:a16="http://schemas.microsoft.com/office/drawing/2014/main" id="{D239375B-EE83-E046-8B7E-25E4B9C97A30}"/>
              </a:ext>
            </a:extLst>
          </p:cNvPr>
          <p:cNvSpPr txBox="1"/>
          <p:nvPr/>
        </p:nvSpPr>
        <p:spPr>
          <a:xfrm>
            <a:off x="161982" y="2929508"/>
            <a:ext cx="8818604" cy="400110"/>
          </a:xfrm>
          <a:prstGeom prst="rect">
            <a:avLst/>
          </a:prstGeom>
          <a:noFill/>
          <a:ln w="19050">
            <a:solidFill>
              <a:schemeClr val="bg1"/>
            </a:solidFill>
          </a:ln>
        </p:spPr>
        <p:txBody>
          <a:bodyPr wrap="square" rtlCol="0">
            <a:spAutoFit/>
          </a:bodyPr>
          <a:lstStyle/>
          <a:p>
            <a:pPr marL="317500" indent="-317500"/>
            <a:r>
              <a:rPr lang="en-AU" sz="2000" dirty="0">
                <a:solidFill>
                  <a:schemeClr val="bg1"/>
                </a:solidFill>
                <a:latin typeface="Times New Roman" panose="02020603050405020304" pitchFamily="18" charset="0"/>
                <a:cs typeface="Times New Roman" panose="02020603050405020304" pitchFamily="18" charset="0"/>
              </a:rPr>
              <a:t>If we are hidden with Christ in the Heavenly Realm, this is no place for earthly filth</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4350A302-6C45-094D-A1CF-B1E5A6238A37}"/>
              </a:ext>
            </a:extLst>
          </p:cNvPr>
          <p:cNvSpPr txBox="1"/>
          <p:nvPr/>
        </p:nvSpPr>
        <p:spPr>
          <a:xfrm>
            <a:off x="1868" y="3326208"/>
            <a:ext cx="1617804"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Put to death:</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45F1B625-C312-5F48-B106-79C38B07DA43}"/>
              </a:ext>
            </a:extLst>
          </p:cNvPr>
          <p:cNvSpPr txBox="1"/>
          <p:nvPr/>
        </p:nvSpPr>
        <p:spPr>
          <a:xfrm>
            <a:off x="1507733" y="3323981"/>
            <a:ext cx="7809060" cy="400110"/>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sexual immorality;  indecency;  lust;  forbidden desire;  ruthless greed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53E05842-09C0-A740-BF23-38CA31528D25}"/>
              </a:ext>
            </a:extLst>
          </p:cNvPr>
          <p:cNvSpPr txBox="1"/>
          <p:nvPr/>
        </p:nvSpPr>
        <p:spPr>
          <a:xfrm>
            <a:off x="10008" y="3631409"/>
            <a:ext cx="9132124" cy="400110"/>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sexual covetous is idolatry (craving that takes us from worshipping God)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1" name="Rectangle 10">
            <a:extLst>
              <a:ext uri="{FF2B5EF4-FFF2-40B4-BE49-F238E27FC236}">
                <a16:creationId xmlns:a16="http://schemas.microsoft.com/office/drawing/2014/main" id="{3E8AC2BB-D0BB-B74F-92B6-04C11E7A4B2A}"/>
              </a:ext>
            </a:extLst>
          </p:cNvPr>
          <p:cNvSpPr/>
          <p:nvPr/>
        </p:nvSpPr>
        <p:spPr>
          <a:xfrm>
            <a:off x="45944" y="4167015"/>
            <a:ext cx="9118333" cy="923330"/>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rPr>
              <a:t>Ephesians 5:5 (ESV)</a:t>
            </a:r>
            <a:r>
              <a:rPr lang="en-AU" dirty="0">
                <a:latin typeface="Comic Sans MS" panose="030F0902030302020204" pitchFamily="66" charset="0"/>
                <a:ea typeface="Times New Roman" panose="02020603050405020304" pitchFamily="18" charset="0"/>
              </a:rPr>
              <a:t> </a:t>
            </a:r>
            <a:r>
              <a:rPr lang="en-AU" dirty="0">
                <a:latin typeface="Comic Sans MS" panose="030F0902030302020204" pitchFamily="66" charset="0"/>
                <a:ea typeface="Times New Roman" panose="02020603050405020304" pitchFamily="18" charset="0"/>
                <a:cs typeface="Times New Roman" panose="02020603050405020304" pitchFamily="18" charset="0"/>
              </a:rPr>
              <a:t>For you may be sure of this, that everyone who is sexually immoral or impure, or who is covetous (that is, an idolater), has no inheritance in the kingdom of Christ and God.</a:t>
            </a:r>
            <a:r>
              <a:rPr lang="en-AU" dirty="0"/>
              <a:t> </a:t>
            </a:r>
            <a:endParaRPr lang="en-AU" u="sng"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3384878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251520" y="0"/>
            <a:ext cx="7272808" cy="400110"/>
          </a:xfrm>
          <a:prstGeom prst="rect">
            <a:avLst/>
          </a:prstGeom>
          <a:noFill/>
          <a:ln>
            <a:noFill/>
          </a:ln>
        </p:spPr>
        <p:txBody>
          <a:bodyPr wrap="square" rtlCol="0">
            <a:spAutoFit/>
          </a:bodyPr>
          <a:lstStyle/>
          <a:p>
            <a:pPr marL="317500" indent="-317500" algn="ctr"/>
            <a:r>
              <a:rPr lang="en-AU" sz="2000" b="1" dirty="0">
                <a:solidFill>
                  <a:srgbClr val="FFFF00"/>
                </a:solidFill>
                <a:latin typeface="Times New Roman" panose="02020603050405020304" pitchFamily="18" charset="0"/>
                <a:cs typeface="Times New Roman" panose="02020603050405020304" pitchFamily="18" charset="0"/>
              </a:rPr>
              <a:t>Putting on the New-Self.  Genuine holiness begins at the Cross</a:t>
            </a:r>
            <a:endParaRPr lang="en-AU" b="1" dirty="0">
              <a:solidFill>
                <a:srgbClr val="FFFF00"/>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5702899E-50B5-024C-A1FE-75B54BDA570B}"/>
              </a:ext>
            </a:extLst>
          </p:cNvPr>
          <p:cNvSpPr txBox="1"/>
          <p:nvPr/>
        </p:nvSpPr>
        <p:spPr>
          <a:xfrm>
            <a:off x="-1431" y="364884"/>
            <a:ext cx="9145431"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resurrection of Christ spills over into our lives.  We have been raised with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Being born-again is such a re-orientation – only possible by being raised with Christ</a:t>
            </a:r>
          </a:p>
        </p:txBody>
      </p:sp>
      <p:sp>
        <p:nvSpPr>
          <p:cNvPr id="5" name="TextBox 4">
            <a:extLst>
              <a:ext uri="{FF2B5EF4-FFF2-40B4-BE49-F238E27FC236}">
                <a16:creationId xmlns:a16="http://schemas.microsoft.com/office/drawing/2014/main" id="{3217A7B5-8CE5-EC4A-94BC-165509C964D2}"/>
              </a:ext>
            </a:extLst>
          </p:cNvPr>
          <p:cNvSpPr txBox="1"/>
          <p:nvPr/>
        </p:nvSpPr>
        <p:spPr>
          <a:xfrm>
            <a:off x="17633" y="906201"/>
            <a:ext cx="2988552"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Hidden with Christ in God:</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AB4A5FC-04AC-154E-8D43-65E3BAACCEDB}"/>
              </a:ext>
            </a:extLst>
          </p:cNvPr>
          <p:cNvSpPr txBox="1"/>
          <p:nvPr/>
        </p:nvSpPr>
        <p:spPr>
          <a:xfrm>
            <a:off x="24813" y="1223788"/>
            <a:ext cx="9145431" cy="923330"/>
          </a:xfrm>
          <a:prstGeom prst="rect">
            <a:avLst/>
          </a:prstGeom>
          <a:noFill/>
          <a:ln>
            <a:noFill/>
          </a:ln>
        </p:spPr>
        <p:txBody>
          <a:bodyPr wrap="square" numCol="1" rtlCol="0">
            <a:spAutoFit/>
          </a:bodyPr>
          <a:lstStyle/>
          <a:p>
            <a:pPr marL="342900" indent="-342900">
              <a:buFont typeface="+mj-lt"/>
              <a:buAutoNum type="arabicParenR"/>
            </a:pPr>
            <a:r>
              <a:rPr lang="en-AU" dirty="0">
                <a:solidFill>
                  <a:schemeClr val="bg1"/>
                </a:solidFill>
                <a:latin typeface="Times New Roman" panose="02020603050405020304" pitchFamily="18" charset="0"/>
                <a:cs typeface="Times New Roman" panose="02020603050405020304" pitchFamily="18" charset="0"/>
              </a:rPr>
              <a:t>Present hiddenness – Future visibility.  (The Christian future is hidden from the unbeliever.)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When Christ returns it will be revealed as we appear with Christ in Glory.</a:t>
            </a:r>
          </a:p>
          <a:p>
            <a:pPr marL="342900" indent="-342900">
              <a:buFont typeface="+mj-lt"/>
              <a:buAutoNum type="arabicParenR"/>
            </a:pPr>
            <a:r>
              <a:rPr lang="en-AU" dirty="0">
                <a:solidFill>
                  <a:schemeClr val="bg1"/>
                </a:solidFill>
                <a:latin typeface="Times New Roman" panose="02020603050405020304" pitchFamily="18" charset="0"/>
                <a:cs typeface="Times New Roman" panose="02020603050405020304" pitchFamily="18" charset="0"/>
              </a:rPr>
              <a:t>Tucked away with Christ in Safety.  No matter what the danger, our future is assured.</a:t>
            </a:r>
          </a:p>
        </p:txBody>
      </p:sp>
      <p:sp>
        <p:nvSpPr>
          <p:cNvPr id="7" name="TextBox 6">
            <a:extLst>
              <a:ext uri="{FF2B5EF4-FFF2-40B4-BE49-F238E27FC236}">
                <a16:creationId xmlns:a16="http://schemas.microsoft.com/office/drawing/2014/main" id="{D239375B-EE83-E046-8B7E-25E4B9C97A30}"/>
              </a:ext>
            </a:extLst>
          </p:cNvPr>
          <p:cNvSpPr txBox="1"/>
          <p:nvPr/>
        </p:nvSpPr>
        <p:spPr>
          <a:xfrm>
            <a:off x="169607" y="2120774"/>
            <a:ext cx="8818604" cy="400110"/>
          </a:xfrm>
          <a:prstGeom prst="rect">
            <a:avLst/>
          </a:prstGeom>
          <a:noFill/>
          <a:ln w="19050">
            <a:solidFill>
              <a:schemeClr val="bg1"/>
            </a:solidFill>
          </a:ln>
        </p:spPr>
        <p:txBody>
          <a:bodyPr wrap="square" rtlCol="0">
            <a:spAutoFit/>
          </a:bodyPr>
          <a:lstStyle/>
          <a:p>
            <a:pPr marL="317500" indent="-317500"/>
            <a:r>
              <a:rPr lang="en-AU" sz="2000" dirty="0">
                <a:solidFill>
                  <a:schemeClr val="bg1"/>
                </a:solidFill>
                <a:latin typeface="Times New Roman" panose="02020603050405020304" pitchFamily="18" charset="0"/>
                <a:cs typeface="Times New Roman" panose="02020603050405020304" pitchFamily="18" charset="0"/>
              </a:rPr>
              <a:t>If we are hidden with Christ in the Heavenly Realm, this is no place for earthly filth</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4350A302-6C45-094D-A1CF-B1E5A6238A37}"/>
              </a:ext>
            </a:extLst>
          </p:cNvPr>
          <p:cNvSpPr txBox="1"/>
          <p:nvPr/>
        </p:nvSpPr>
        <p:spPr>
          <a:xfrm>
            <a:off x="9493" y="2517474"/>
            <a:ext cx="1617804"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Put to death:</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45F1B625-C312-5F48-B106-79C38B07DA43}"/>
              </a:ext>
            </a:extLst>
          </p:cNvPr>
          <p:cNvSpPr txBox="1"/>
          <p:nvPr/>
        </p:nvSpPr>
        <p:spPr>
          <a:xfrm>
            <a:off x="1515358" y="2515247"/>
            <a:ext cx="7809060" cy="400110"/>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sexual immorality;  indecency;  lust;  forbidden desire;  ruthless greed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53E05842-09C0-A740-BF23-38CA31528D25}"/>
              </a:ext>
            </a:extLst>
          </p:cNvPr>
          <p:cNvSpPr txBox="1"/>
          <p:nvPr/>
        </p:nvSpPr>
        <p:spPr>
          <a:xfrm>
            <a:off x="17633" y="2822675"/>
            <a:ext cx="9132124" cy="400110"/>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sexual covetous is idolatry (craving that takes us from worshipping God)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1" name="Rectangle 10">
            <a:extLst>
              <a:ext uri="{FF2B5EF4-FFF2-40B4-BE49-F238E27FC236}">
                <a16:creationId xmlns:a16="http://schemas.microsoft.com/office/drawing/2014/main" id="{3E8AC2BB-D0BB-B74F-92B6-04C11E7A4B2A}"/>
              </a:ext>
            </a:extLst>
          </p:cNvPr>
          <p:cNvSpPr/>
          <p:nvPr/>
        </p:nvSpPr>
        <p:spPr>
          <a:xfrm>
            <a:off x="1043608" y="4358246"/>
            <a:ext cx="5869575" cy="646331"/>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8 </a:t>
            </a:r>
            <a:r>
              <a:rPr lang="en-AU" dirty="0">
                <a:latin typeface="Comic Sans MS" panose="030F0902030302020204" pitchFamily="66" charset="0"/>
                <a:ea typeface="Times New Roman" panose="02020603050405020304" pitchFamily="18" charset="0"/>
                <a:cs typeface="Times New Roman" panose="02020603050405020304" pitchFamily="18" charset="0"/>
              </a:rPr>
              <a:t>But now you must put them all away:  anger, wrath, malice, slander, and obscene talk from your mouth.</a:t>
            </a:r>
            <a:r>
              <a:rPr lang="en-AU" dirty="0">
                <a:ea typeface="Times New Roman" panose="02020603050405020304" pitchFamily="18" charset="0"/>
              </a:rPr>
              <a:t>....</a:t>
            </a:r>
            <a:endParaRPr lang="en-AU" u="sng" dirty="0">
              <a:latin typeface="Comic Sans MS" panose="030F0902030302020204" pitchFamily="66" charset="0"/>
              <a:ea typeface="Times New Roman" panose="02020603050405020304" pitchFamily="18" charset="0"/>
            </a:endParaRPr>
          </a:p>
        </p:txBody>
      </p:sp>
      <p:sp>
        <p:nvSpPr>
          <p:cNvPr id="12" name="TextBox 11">
            <a:extLst>
              <a:ext uri="{FF2B5EF4-FFF2-40B4-BE49-F238E27FC236}">
                <a16:creationId xmlns:a16="http://schemas.microsoft.com/office/drawing/2014/main" id="{90DB0EB2-0102-3446-9AA7-8DFD328F3C93}"/>
              </a:ext>
            </a:extLst>
          </p:cNvPr>
          <p:cNvSpPr txBox="1"/>
          <p:nvPr/>
        </p:nvSpPr>
        <p:spPr>
          <a:xfrm>
            <a:off x="9492" y="3171743"/>
            <a:ext cx="9107409"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The Wrath of God is coming to punish Earthly sin/transgression</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E17437F0-6284-684F-A40D-0CE433461076}"/>
              </a:ext>
            </a:extLst>
          </p:cNvPr>
          <p:cNvSpPr txBox="1"/>
          <p:nvPr/>
        </p:nvSpPr>
        <p:spPr>
          <a:xfrm>
            <a:off x="1868" y="3453296"/>
            <a:ext cx="9132124" cy="954107"/>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Every person is accountable to a Holy God who WILL come in judgment</a:t>
            </a:r>
          </a:p>
          <a:p>
            <a:pPr marL="227013" indent="-22701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Christians, we must remember that we USED to do these things. Not any more.</a:t>
            </a:r>
          </a:p>
          <a:p>
            <a:pPr marL="227013" indent="-22701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Every Disciple of Jesus is called to a new holiness.</a:t>
            </a:r>
          </a:p>
        </p:txBody>
      </p:sp>
      <p:sp>
        <p:nvSpPr>
          <p:cNvPr id="17" name="TextBox 16">
            <a:extLst>
              <a:ext uri="{FF2B5EF4-FFF2-40B4-BE49-F238E27FC236}">
                <a16:creationId xmlns:a16="http://schemas.microsoft.com/office/drawing/2014/main" id="{75CBED68-50CA-BF40-B69E-7A735FAAA6A6}"/>
              </a:ext>
            </a:extLst>
          </p:cNvPr>
          <p:cNvSpPr txBox="1"/>
          <p:nvPr/>
        </p:nvSpPr>
        <p:spPr>
          <a:xfrm>
            <a:off x="9492" y="4945364"/>
            <a:ext cx="9243028"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Divine initiative (God saves) &amp; Human Response (Put our old ways off &amp; new ways on)</a:t>
            </a:r>
            <a:endParaRPr lang="en-AU"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2953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6" grpId="0" build="p"/>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251520" y="0"/>
            <a:ext cx="7272808" cy="400110"/>
          </a:xfrm>
          <a:prstGeom prst="rect">
            <a:avLst/>
          </a:prstGeom>
          <a:noFill/>
          <a:ln>
            <a:noFill/>
          </a:ln>
        </p:spPr>
        <p:txBody>
          <a:bodyPr wrap="square" rtlCol="0">
            <a:spAutoFit/>
          </a:bodyPr>
          <a:lstStyle/>
          <a:p>
            <a:pPr marL="317500" indent="-317500" algn="ctr"/>
            <a:r>
              <a:rPr lang="en-AU" sz="2000" b="1" dirty="0">
                <a:solidFill>
                  <a:srgbClr val="FFFF00"/>
                </a:solidFill>
                <a:latin typeface="Times New Roman" panose="02020603050405020304" pitchFamily="18" charset="0"/>
                <a:cs typeface="Times New Roman" panose="02020603050405020304" pitchFamily="18" charset="0"/>
              </a:rPr>
              <a:t>Putting on the New-Self.  Genuine holiness begins at the Cross</a:t>
            </a:r>
            <a:endParaRPr lang="en-AU" b="1" dirty="0">
              <a:solidFill>
                <a:srgbClr val="FFFF00"/>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5702899E-50B5-024C-A1FE-75B54BDA570B}"/>
              </a:ext>
            </a:extLst>
          </p:cNvPr>
          <p:cNvSpPr txBox="1"/>
          <p:nvPr/>
        </p:nvSpPr>
        <p:spPr>
          <a:xfrm>
            <a:off x="-1431" y="261289"/>
            <a:ext cx="9145431"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resurrection of Christ spills over into our lives.  We have been raised with Christ.</a:t>
            </a:r>
          </a:p>
        </p:txBody>
      </p:sp>
      <p:sp>
        <p:nvSpPr>
          <p:cNvPr id="5" name="TextBox 4">
            <a:extLst>
              <a:ext uri="{FF2B5EF4-FFF2-40B4-BE49-F238E27FC236}">
                <a16:creationId xmlns:a16="http://schemas.microsoft.com/office/drawing/2014/main" id="{3217A7B5-8CE5-EC4A-94BC-165509C964D2}"/>
              </a:ext>
            </a:extLst>
          </p:cNvPr>
          <p:cNvSpPr txBox="1"/>
          <p:nvPr/>
        </p:nvSpPr>
        <p:spPr>
          <a:xfrm>
            <a:off x="14079" y="510368"/>
            <a:ext cx="2988552"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Hidden with Christ in God:</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AB4A5FC-04AC-154E-8D43-65E3BAACCEDB}"/>
              </a:ext>
            </a:extLst>
          </p:cNvPr>
          <p:cNvSpPr txBox="1"/>
          <p:nvPr/>
        </p:nvSpPr>
        <p:spPr>
          <a:xfrm>
            <a:off x="21259" y="827955"/>
            <a:ext cx="9145431" cy="923330"/>
          </a:xfrm>
          <a:prstGeom prst="rect">
            <a:avLst/>
          </a:prstGeom>
          <a:noFill/>
          <a:ln>
            <a:noFill/>
          </a:ln>
        </p:spPr>
        <p:txBody>
          <a:bodyPr wrap="square" numCol="1" rtlCol="0">
            <a:spAutoFit/>
          </a:bodyPr>
          <a:lstStyle/>
          <a:p>
            <a:pPr marL="342900" indent="-342900">
              <a:buFont typeface="+mj-lt"/>
              <a:buAutoNum type="arabicParenR"/>
            </a:pPr>
            <a:r>
              <a:rPr lang="en-AU" dirty="0">
                <a:solidFill>
                  <a:schemeClr val="bg1"/>
                </a:solidFill>
                <a:latin typeface="Times New Roman" panose="02020603050405020304" pitchFamily="18" charset="0"/>
                <a:cs typeface="Times New Roman" panose="02020603050405020304" pitchFamily="18" charset="0"/>
              </a:rPr>
              <a:t>Present hiddenness – Future visibility.  (The Christian future is hidden from the unbeliever.)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When Christ returns it will be revealed as we appear with Christ in Glory.</a:t>
            </a:r>
          </a:p>
          <a:p>
            <a:pPr marL="342900" indent="-342900">
              <a:buFont typeface="+mj-lt"/>
              <a:buAutoNum type="arabicParenR"/>
            </a:pPr>
            <a:r>
              <a:rPr lang="en-AU" dirty="0">
                <a:solidFill>
                  <a:schemeClr val="bg1"/>
                </a:solidFill>
                <a:latin typeface="Times New Roman" panose="02020603050405020304" pitchFamily="18" charset="0"/>
                <a:cs typeface="Times New Roman" panose="02020603050405020304" pitchFamily="18" charset="0"/>
              </a:rPr>
              <a:t>Tucked away with Christ in Safety.  No matter what the danger, our future is assured.</a:t>
            </a:r>
          </a:p>
        </p:txBody>
      </p:sp>
      <p:sp>
        <p:nvSpPr>
          <p:cNvPr id="7" name="TextBox 6">
            <a:extLst>
              <a:ext uri="{FF2B5EF4-FFF2-40B4-BE49-F238E27FC236}">
                <a16:creationId xmlns:a16="http://schemas.microsoft.com/office/drawing/2014/main" id="{D239375B-EE83-E046-8B7E-25E4B9C97A30}"/>
              </a:ext>
            </a:extLst>
          </p:cNvPr>
          <p:cNvSpPr txBox="1"/>
          <p:nvPr/>
        </p:nvSpPr>
        <p:spPr>
          <a:xfrm>
            <a:off x="166053" y="1724941"/>
            <a:ext cx="8818604" cy="400110"/>
          </a:xfrm>
          <a:prstGeom prst="rect">
            <a:avLst/>
          </a:prstGeom>
          <a:noFill/>
          <a:ln w="19050">
            <a:solidFill>
              <a:schemeClr val="bg1"/>
            </a:solidFill>
          </a:ln>
        </p:spPr>
        <p:txBody>
          <a:bodyPr wrap="square" rtlCol="0">
            <a:spAutoFit/>
          </a:bodyPr>
          <a:lstStyle/>
          <a:p>
            <a:pPr marL="317500" indent="-317500"/>
            <a:r>
              <a:rPr lang="en-AU" sz="2000" dirty="0">
                <a:solidFill>
                  <a:schemeClr val="bg1"/>
                </a:solidFill>
                <a:latin typeface="Times New Roman" panose="02020603050405020304" pitchFamily="18" charset="0"/>
                <a:cs typeface="Times New Roman" panose="02020603050405020304" pitchFamily="18" charset="0"/>
              </a:rPr>
              <a:t>If we are hidden with Christ in the Heavenly Realm, this is no place for earthly filth</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4350A302-6C45-094D-A1CF-B1E5A6238A37}"/>
              </a:ext>
            </a:extLst>
          </p:cNvPr>
          <p:cNvSpPr txBox="1"/>
          <p:nvPr/>
        </p:nvSpPr>
        <p:spPr>
          <a:xfrm>
            <a:off x="21259" y="2082241"/>
            <a:ext cx="1617804"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Put to death:</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45F1B625-C312-5F48-B106-79C38B07DA43}"/>
              </a:ext>
            </a:extLst>
          </p:cNvPr>
          <p:cNvSpPr txBox="1"/>
          <p:nvPr/>
        </p:nvSpPr>
        <p:spPr>
          <a:xfrm>
            <a:off x="1508355" y="2085279"/>
            <a:ext cx="7809060" cy="400110"/>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sexual immorality;  indecency;  lust;  forbidden desire;  ruthless greed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53E05842-09C0-A740-BF23-38CA31528D25}"/>
              </a:ext>
            </a:extLst>
          </p:cNvPr>
          <p:cNvSpPr txBox="1"/>
          <p:nvPr/>
        </p:nvSpPr>
        <p:spPr>
          <a:xfrm>
            <a:off x="34566" y="2349083"/>
            <a:ext cx="9132124" cy="400110"/>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sexual covetous is idolatry (craving that takes us from worshipping God)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1" name="Rectangle 10">
            <a:extLst>
              <a:ext uri="{FF2B5EF4-FFF2-40B4-BE49-F238E27FC236}">
                <a16:creationId xmlns:a16="http://schemas.microsoft.com/office/drawing/2014/main" id="{3E8AC2BB-D0BB-B74F-92B6-04C11E7A4B2A}"/>
              </a:ext>
            </a:extLst>
          </p:cNvPr>
          <p:cNvSpPr/>
          <p:nvPr/>
        </p:nvSpPr>
        <p:spPr>
          <a:xfrm>
            <a:off x="558755" y="3781270"/>
            <a:ext cx="8083746" cy="1200329"/>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8 </a:t>
            </a:r>
            <a:r>
              <a:rPr lang="en-AU" dirty="0">
                <a:latin typeface="Comic Sans MS" panose="030F0902030302020204" pitchFamily="66" charset="0"/>
                <a:ea typeface="Times New Roman" panose="02020603050405020304" pitchFamily="18" charset="0"/>
                <a:cs typeface="Times New Roman" panose="02020603050405020304" pitchFamily="18" charset="0"/>
              </a:rPr>
              <a:t>But now you must put them all away:  anger, wrath, malice, slander, and obscene talk from your mouth.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9 </a:t>
            </a:r>
            <a:r>
              <a:rPr lang="en-AU" dirty="0">
                <a:latin typeface="Comic Sans MS" panose="030F0902030302020204" pitchFamily="66" charset="0"/>
                <a:ea typeface="Times New Roman" panose="02020603050405020304" pitchFamily="18" charset="0"/>
                <a:cs typeface="Times New Roman" panose="02020603050405020304" pitchFamily="18" charset="0"/>
              </a:rPr>
              <a:t>Do not lie to one another, seeing that you have put off the old self with its practices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10 </a:t>
            </a:r>
            <a:r>
              <a:rPr lang="en-AU" dirty="0">
                <a:latin typeface="Comic Sans MS" panose="030F0902030302020204" pitchFamily="66" charset="0"/>
                <a:ea typeface="Times New Roman" panose="02020603050405020304" pitchFamily="18" charset="0"/>
                <a:cs typeface="Times New Roman" panose="02020603050405020304" pitchFamily="18" charset="0"/>
              </a:rPr>
              <a:t>and have put on the new self, which is being renewed in knowledge after the image of its creator.</a:t>
            </a:r>
            <a:r>
              <a:rPr lang="en-AU" dirty="0"/>
              <a:t> </a:t>
            </a:r>
            <a:endParaRPr lang="en-AU" u="sng" dirty="0">
              <a:latin typeface="Comic Sans MS" panose="030F0902030302020204" pitchFamily="66" charset="0"/>
              <a:ea typeface="Times New Roman" panose="02020603050405020304" pitchFamily="18" charset="0"/>
            </a:endParaRPr>
          </a:p>
        </p:txBody>
      </p:sp>
      <p:sp>
        <p:nvSpPr>
          <p:cNvPr id="12" name="TextBox 11">
            <a:extLst>
              <a:ext uri="{FF2B5EF4-FFF2-40B4-BE49-F238E27FC236}">
                <a16:creationId xmlns:a16="http://schemas.microsoft.com/office/drawing/2014/main" id="{90DB0EB2-0102-3446-9AA7-8DFD328F3C93}"/>
              </a:ext>
            </a:extLst>
          </p:cNvPr>
          <p:cNvSpPr txBox="1"/>
          <p:nvPr/>
        </p:nvSpPr>
        <p:spPr>
          <a:xfrm>
            <a:off x="-4770" y="2626502"/>
            <a:ext cx="9107409"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The Wrath of God is coming to punish Earthly sin/transgression</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E17437F0-6284-684F-A40D-0CE433461076}"/>
              </a:ext>
            </a:extLst>
          </p:cNvPr>
          <p:cNvSpPr txBox="1"/>
          <p:nvPr/>
        </p:nvSpPr>
        <p:spPr>
          <a:xfrm>
            <a:off x="-4770" y="2877985"/>
            <a:ext cx="9132124" cy="677108"/>
          </a:xfrm>
          <a:prstGeom prst="rect">
            <a:avLst/>
          </a:prstGeom>
          <a:noFill/>
          <a:ln>
            <a:noFill/>
          </a:ln>
        </p:spPr>
        <p:txBody>
          <a:bodyPr wrap="square" rtlCol="0">
            <a:spAutoFit/>
          </a:bodyPr>
          <a:lstStyle/>
          <a:p>
            <a:pPr marL="227013" indent="-22701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Every person is accountable to a Holy God who WILL come in judgment</a:t>
            </a:r>
          </a:p>
          <a:p>
            <a:pPr marL="227013" indent="-22701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Christians, we must remember that we USED to do these things. Not any more.</a:t>
            </a:r>
          </a:p>
        </p:txBody>
      </p:sp>
      <p:sp>
        <p:nvSpPr>
          <p:cNvPr id="17" name="TextBox 16">
            <a:extLst>
              <a:ext uri="{FF2B5EF4-FFF2-40B4-BE49-F238E27FC236}">
                <a16:creationId xmlns:a16="http://schemas.microsoft.com/office/drawing/2014/main" id="{75CBED68-50CA-BF40-B69E-7A735FAAA6A6}"/>
              </a:ext>
            </a:extLst>
          </p:cNvPr>
          <p:cNvSpPr txBox="1"/>
          <p:nvPr/>
        </p:nvSpPr>
        <p:spPr>
          <a:xfrm>
            <a:off x="-50230" y="3429655"/>
            <a:ext cx="9243028"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Divine initiative (God saves) &amp; Human Response (Put our old ways off &amp; new ways on)</a:t>
            </a:r>
            <a:endParaRPr lang="en-AU"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313472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140665</TotalTime>
  <Words>1533</Words>
  <Application>Microsoft Macintosh PowerPoint</Application>
  <PresentationFormat>On-screen Show (16:10)</PresentationFormat>
  <Paragraphs>100</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2334</cp:revision>
  <cp:lastPrinted>2021-11-26T03:02:48Z</cp:lastPrinted>
  <dcterms:created xsi:type="dcterms:W3CDTF">2016-11-04T06:28:01Z</dcterms:created>
  <dcterms:modified xsi:type="dcterms:W3CDTF">2021-11-26T03:06:11Z</dcterms:modified>
</cp:coreProperties>
</file>